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1"/>
  </p:notesMasterIdLst>
  <p:sldIdLst>
    <p:sldId id="266" r:id="rId5"/>
    <p:sldId id="257" r:id="rId6"/>
    <p:sldId id="267" r:id="rId7"/>
    <p:sldId id="268" r:id="rId8"/>
    <p:sldId id="269" r:id="rId9"/>
    <p:sldId id="27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1/24/2024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bn.wikipedia.org/wiki/%E0%A6%89%E0%A6%AC%E0%A7%81%E0%A6%A8%E0%A7%8D%E0%A6%9F%E0%A7%81_(%E0%A6%B2%E0%A6%BF%E0%A6%A8%E0%A6%BE%E0%A6%95%E0%A7%8D%E0%A6%B8_%E0%A6%A1%E0%A6%BF%E0%A6%B8%E0%A7%8D%E0%A6%9F%E0%A7%8D%E0%A6%B0%E0%A6%BF%E0%A6%AC%E0%A6%BF%E0%A6%89%E0%A6%B6%E0%A6%A8)" TargetMode="External"/><Relationship Id="rId13" Type="http://schemas.openxmlformats.org/officeDocument/2006/relationships/hyperlink" Target="https://bn.wikipedia.org/wiki/%E0%A6%AC%E0%A7%8D%E0%A6%AF%E0%A6%AC%E0%A6%B9%E0%A6%BE%E0%A6%B0%E0%A6%95%E0%A6%BE%E0%A6%B0%E0%A7%80_%E0%A6%87%E0%A6%A8%E0%A7%8D%E0%A6%9F%E0%A6%BE%E0%A6%B0%E0%A6%AB%E0%A7%87%E0%A6%B8" TargetMode="External"/><Relationship Id="rId3" Type="http://schemas.openxmlformats.org/officeDocument/2006/relationships/hyperlink" Target="https://bn.wikipedia.org/wiki/%E0%A6%B8%E0%A6%BF%E0%A6%B8%E0%A7%8D%E0%A6%9F%E0%A7%87%E0%A6%AE_%E0%A6%B8%E0%A6%AB%E0%A6%9F%E0%A6%93%E0%A6%AF%E0%A6%BC%E0%A7%8D%E0%A6%AF%E0%A6%BE%E0%A6%B0" TargetMode="External"/><Relationship Id="rId7" Type="http://schemas.openxmlformats.org/officeDocument/2006/relationships/hyperlink" Target="https://bn.wikipedia.org/wiki/%E0%A6%89%E0%A6%87%E0%A6%A8%E0%A7%8D%E0%A6%A1%E0%A7%8B%E0%A6%9C" TargetMode="External"/><Relationship Id="rId12" Type="http://schemas.openxmlformats.org/officeDocument/2006/relationships/hyperlink" Target="https://bn.wikipedia.org/wiki/%E0%A6%8F%E0%A6%A8%E0%A6%A1%E0%A7%8D%E0%A6%B0%E0%A6%AF%E0%A6%BC%E0%A7%87%E0%A6%A1_%E0%A6%9A%E0%A6%BE%E0%A6%B2%E0%A6%BF%E0%A6%A4_%E0%A6%AE%E0%A7%8B%E0%A6%AC%E0%A6%BE%E0%A6%87%E0%A6%B2%E0%A7%87%E0%A6%B0_%E0%A6%A4%E0%A6%BE%E0%A6%B2%E0%A6%BF%E0%A6%95%E0%A6%BE" TargetMode="External"/><Relationship Id="rId2" Type="http://schemas.openxmlformats.org/officeDocument/2006/relationships/hyperlink" Target="https://bn.wikipedia.org/wiki/%E0%A6%87%E0%A6%82%E0%A6%B0%E0%A7%87%E0%A6%9C%E0%A6%BF_%E0%A6%AD%E0%A6%BE%E0%A6%B7%E0%A6%B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n.wikipedia.org/wiki/%E0%A6%AE%E0%A7%87%E0%A6%AE%E0%A6%B0%E0%A6%BF" TargetMode="External"/><Relationship Id="rId11" Type="http://schemas.openxmlformats.org/officeDocument/2006/relationships/hyperlink" Target="https://bn.wikipedia.org/wiki/%E0%A6%AE%E0%A7%8D%E0%A6%AF%E0%A6%BE%E0%A6%95_%E0%A6%93%E0%A6%8F%E0%A6%B8" TargetMode="External"/><Relationship Id="rId5" Type="http://schemas.openxmlformats.org/officeDocument/2006/relationships/hyperlink" Target="https://bn.wikipedia.org/wiki/%E0%A6%95%E0%A6%AE%E0%A7%8D%E0%A6%AA%E0%A6%BF%E0%A6%89%E0%A6%9F%E0%A6%BE%E0%A6%B0_%E0%A6%B8%E0%A6%AB%E0%A6%9F%E0%A6%93%E0%A6%AF%E0%A6%BC%E0%A7%8D%E0%A6%AF%E0%A6%BE%E0%A6%B0" TargetMode="External"/><Relationship Id="rId10" Type="http://schemas.openxmlformats.org/officeDocument/2006/relationships/hyperlink" Target="https://bn.wikipedia.org/wiki/%E0%A6%95%E0%A7%8D%E0%A6%B0%E0%A7%8B%E0%A6%AE_%E0%A6%93%E0%A6%8F%E0%A6%B8" TargetMode="External"/><Relationship Id="rId4" Type="http://schemas.openxmlformats.org/officeDocument/2006/relationships/hyperlink" Target="https://bn.wikipedia.org/wiki/%E0%A6%95%E0%A6%AE%E0%A7%8D%E0%A6%AA%E0%A6%BF%E0%A6%89%E0%A6%9F%E0%A6%BE%E0%A6%B0" TargetMode="External"/><Relationship Id="rId9" Type="http://schemas.openxmlformats.org/officeDocument/2006/relationships/hyperlink" Target="https://bn.wikipedia.org/wiki/%E0%A6%86%E0%A6%87%E0%A6%93%E0%A6%8F%E0%A6%B8" TargetMode="External"/><Relationship Id="rId1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3998624"/>
            <a:ext cx="6361848" cy="1086237"/>
          </a:xfrm>
        </p:spPr>
        <p:txBody>
          <a:bodyPr>
            <a:noAutofit/>
          </a:bodyPr>
          <a:lstStyle/>
          <a:p>
            <a:pPr algn="l"/>
            <a:r>
              <a:rPr lang="en-US" sz="4800" b="1" dirty="0" smtClean="0">
                <a:solidFill>
                  <a:srgbClr val="FFFFFF"/>
                </a:solidFill>
              </a:rPr>
              <a:t>Operatin</a:t>
            </a:r>
            <a:r>
              <a:rPr lang="en-US" sz="4800" b="1" dirty="0" smtClean="0">
                <a:solidFill>
                  <a:srgbClr val="FFFFFF"/>
                </a:solidFill>
              </a:rPr>
              <a:t>g System</a:t>
            </a:r>
            <a:endParaRPr lang="en-US" sz="4800" b="1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20" y="5249835"/>
            <a:ext cx="6361828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000" b="1" dirty="0" smtClean="0">
                <a:solidFill>
                  <a:srgbClr val="FFFFFF"/>
                </a:solidFill>
              </a:rPr>
              <a:t>Chapter-01 : General Features Operating System</a:t>
            </a:r>
            <a:endParaRPr lang="en-US" sz="2000" b="1" dirty="0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6146" y="342283"/>
            <a:ext cx="1568048" cy="164592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184596" y="342283"/>
            <a:ext cx="2651759" cy="16459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43377" y="657411"/>
            <a:ext cx="25341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</a:rPr>
              <a:t>Sarra</a:t>
            </a:r>
            <a:r>
              <a:rPr lang="en-US" sz="2000" b="1" dirty="0" smtClean="0">
                <a:solidFill>
                  <a:schemeClr val="bg1"/>
                </a:solidFill>
              </a:rPr>
              <a:t> Yasmin</a:t>
            </a:r>
          </a:p>
          <a:p>
            <a:r>
              <a:rPr lang="en-US" sz="2000" b="1" dirty="0" smtClean="0">
                <a:solidFill>
                  <a:schemeClr val="bg1"/>
                </a:solidFill>
              </a:rPr>
              <a:t>Jr. Instructor (CST)</a:t>
            </a:r>
          </a:p>
          <a:p>
            <a:r>
              <a:rPr lang="en-US" sz="2000" b="1" dirty="0" smtClean="0">
                <a:solidFill>
                  <a:schemeClr val="bg1"/>
                </a:solidFill>
              </a:rPr>
              <a:t>IIST Polytechnic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5617"/>
          </a:xfrm>
        </p:spPr>
        <p:txBody>
          <a:bodyPr>
            <a:normAutofit/>
          </a:bodyPr>
          <a:lstStyle/>
          <a:p>
            <a:r>
              <a:rPr lang="en-US" u="sng" dirty="0" smtClean="0"/>
              <a:t>Class Content </a:t>
            </a:r>
            <a:r>
              <a:rPr lang="en-US" dirty="0" smtClean="0"/>
              <a:t>: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867989"/>
            <a:ext cx="10750732" cy="449362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অপারেটিং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সিস্টেম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,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 err="1">
                <a:latin typeface="SutonnyOMJ" panose="01010600010101010101" pitchFamily="2" charset="0"/>
                <a:cs typeface="SutonnyOMJ" panose="01010600010101010101" pitchFamily="2" charset="0"/>
              </a:rPr>
              <a:t>অপারেটিং</a:t>
            </a:r>
            <a:r>
              <a:rPr lang="en-US" sz="2400" b="1" dirty="0">
                <a:latin typeface="SutonnyOMJ" panose="01010600010101010101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সিস্টেমের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কায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া©বলি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,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কানে©লের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ধারণা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,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বিভিন্ন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ধরনের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কম্পিউটিং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এনভায়রনমেন্ট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এর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ধারণা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,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ট্রাডিশনাল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কম্পিউটিং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,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মোবাইল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কম্পিউটিং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,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ডিস্ট্রিবিউটেড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সিস্টেম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,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ক্লায়েন্ট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সাভা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©©র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কম্পিউটিং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,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পিয়ার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টু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পিয়ার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কম্পিউটিং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,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ভাচু©য়ালইজেশন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,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ক্লাউড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কম্পিউটিং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,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রিয়েল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টাইম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MJ" pitchFamily="2" charset="0"/>
                <a:cs typeface="SutonnyOMJ" panose="01010600010101010101" pitchFamily="2" charset="0"/>
              </a:rPr>
              <a:t>এমবেডড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সিস্টেম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,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ওপেন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সোস</a:t>
            </a:r>
            <a:r>
              <a:rPr lang="en-US" sz="2400" b="1" dirty="0" smtClean="0">
                <a:latin typeface="SutonnyMJ" pitchFamily="2" charset="0"/>
                <a:cs typeface="SutonnyOMJ" panose="01010600010101010101" pitchFamily="2" charset="0"/>
              </a:rPr>
              <a:t>© </a:t>
            </a:r>
            <a:r>
              <a:rPr lang="en-US" sz="2400" b="1" dirty="0" err="1">
                <a:latin typeface="SutonnyOMJ" panose="01010600010101010101" pitchFamily="2" charset="0"/>
                <a:cs typeface="SutonnyOMJ" panose="01010600010101010101" pitchFamily="2" charset="0"/>
              </a:rPr>
              <a:t>অপারেটিং</a:t>
            </a:r>
            <a:r>
              <a:rPr lang="en-US" sz="2400" b="1" dirty="0">
                <a:latin typeface="SutonnyOMJ" panose="01010600010101010101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সিস্টেম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,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মাল্টিইউজার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,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মাল্টিটাস্কিং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এবং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জিইউআই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-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এর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 </a:t>
            </a:r>
            <a:r>
              <a:rPr lang="en-US" sz="2400" b="1" dirty="0" err="1" smtClean="0">
                <a:latin typeface="SutonnyOMJ" panose="01010600010101010101" pitchFamily="2" charset="0"/>
                <a:cs typeface="SutonnyOMJ" panose="01010600010101010101" pitchFamily="2" charset="0"/>
              </a:rPr>
              <a:t>সংঙ্গা</a:t>
            </a:r>
            <a:r>
              <a:rPr lang="en-US" sz="2400" b="1" dirty="0" smtClean="0">
                <a:latin typeface="SutonnyOMJ" panose="01010600010101010101" pitchFamily="2" charset="0"/>
                <a:cs typeface="SutonnyOMJ" panose="01010600010101010101" pitchFamily="2" charset="0"/>
              </a:rPr>
              <a:t>,</a:t>
            </a:r>
            <a:endParaRPr lang="en-US" sz="2400" b="1" dirty="0">
              <a:latin typeface="SutonnyOMJ" panose="01010600010101010101" pitchFamily="2" charset="0"/>
              <a:cs typeface="SutonnyOMJ" panose="01010600010101010101" pitchFamily="2" charset="0"/>
            </a:endParaRPr>
          </a:p>
          <a:p>
            <a:endParaRPr lang="en-US" dirty="0">
              <a:latin typeface="SutonnyOMJ" panose="01010600010101010101" pitchFamily="2" charset="0"/>
              <a:cs typeface="SutonnyOMJ" panose="01010600010101010101" pitchFamily="2" charset="0"/>
            </a:endParaRPr>
          </a:p>
          <a:p>
            <a:endParaRPr lang="en-US" dirty="0">
              <a:latin typeface="SutonnyMJ" pitchFamily="2" charset="0"/>
              <a:cs typeface="SutonnyOMJ" panose="01010600010101010101" pitchFamily="2" charset="0"/>
            </a:endParaRPr>
          </a:p>
          <a:p>
            <a:endParaRPr lang="en-US" dirty="0">
              <a:latin typeface="SutonnyOMJ" panose="01010600010101010101" pitchFamily="2" charset="0"/>
              <a:cs typeface="SutonnyOMJ" panose="01010600010101010101" pitchFamily="2" charset="0"/>
            </a:endParaRPr>
          </a:p>
          <a:p>
            <a:endParaRPr lang="en-US" dirty="0">
              <a:latin typeface="SutonnyOMJ" panose="01010600010101010101" pitchFamily="2" charset="0"/>
              <a:cs typeface="SutonnyOMJ" panose="01010600010101010101" pitchFamily="2" charset="0"/>
            </a:endParaRPr>
          </a:p>
          <a:p>
            <a:endParaRPr lang="en-US" dirty="0" smtClean="0">
              <a:latin typeface="SutonnyOMJ" panose="01010600010101010101" pitchFamily="2" charset="0"/>
              <a:cs typeface="SutonnyOMJ" panose="010106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11926"/>
          </a:xfrm>
        </p:spPr>
        <p:txBody>
          <a:bodyPr>
            <a:normAutofit/>
          </a:bodyPr>
          <a:lstStyle/>
          <a:p>
            <a:r>
              <a:rPr lang="as-IN" sz="2800" b="1" dirty="0"/>
              <a:t>অপারেটিং সিস্টেম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3223"/>
            <a:ext cx="5734594" cy="52120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as-IN" sz="1600" b="1" dirty="0">
                <a:solidFill>
                  <a:schemeClr val="tx1"/>
                </a:solidFill>
              </a:rPr>
              <a:t>অপারেটিং সিস্টেম</a:t>
            </a:r>
            <a:r>
              <a:rPr lang="as-IN" sz="1600" dirty="0">
                <a:solidFill>
                  <a:schemeClr val="tx1"/>
                </a:solidFill>
              </a:rPr>
              <a:t> (</a:t>
            </a:r>
            <a:r>
              <a:rPr lang="as-IN" sz="1600" dirty="0">
                <a:solidFill>
                  <a:schemeClr val="tx1"/>
                </a:solidFill>
                <a:hlinkClick r:id="rId2" tooltip="ইংরেজি ভাষা"/>
              </a:rPr>
              <a:t>ইংরেজি</a:t>
            </a:r>
            <a:r>
              <a:rPr lang="as-IN" sz="1600" dirty="0">
                <a:solidFill>
                  <a:schemeClr val="tx1"/>
                </a:solidFill>
              </a:rPr>
              <a:t>: </a:t>
            </a:r>
            <a:r>
              <a:rPr lang="en-US" sz="1600" dirty="0">
                <a:solidFill>
                  <a:schemeClr val="tx1"/>
                </a:solidFill>
              </a:rPr>
              <a:t>Operating System, </a:t>
            </a:r>
            <a:r>
              <a:rPr lang="as-IN" sz="1600" dirty="0">
                <a:solidFill>
                  <a:schemeClr val="tx1"/>
                </a:solidFill>
              </a:rPr>
              <a:t>সংক্ষেপে </a:t>
            </a:r>
            <a:r>
              <a:rPr lang="en-US" sz="1600" dirty="0">
                <a:solidFill>
                  <a:schemeClr val="tx1"/>
                </a:solidFill>
              </a:rPr>
              <a:t>OS) </a:t>
            </a:r>
            <a:r>
              <a:rPr lang="as-IN" sz="1600" dirty="0">
                <a:solidFill>
                  <a:schemeClr val="tx1"/>
                </a:solidFill>
              </a:rPr>
              <a:t>হলো একটি </a:t>
            </a:r>
            <a:r>
              <a:rPr lang="as-IN" sz="1600" dirty="0">
                <a:solidFill>
                  <a:schemeClr val="tx1"/>
                </a:solidFill>
                <a:hlinkClick r:id="rId3" tooltip="সিস্টেম সফটওয়্যার"/>
              </a:rPr>
              <a:t>সিস্টেম সফটওয়্যার</a:t>
            </a:r>
            <a:r>
              <a:rPr lang="as-IN" sz="1600" dirty="0">
                <a:solidFill>
                  <a:schemeClr val="tx1"/>
                </a:solidFill>
              </a:rPr>
              <a:t> যা </a:t>
            </a:r>
            <a:r>
              <a:rPr lang="as-IN" sz="1600" dirty="0">
                <a:solidFill>
                  <a:schemeClr val="tx1"/>
                </a:solidFill>
                <a:hlinkClick r:id="rId4" tooltip="কম্পিউটার"/>
              </a:rPr>
              <a:t>কম্পিউটার</a:t>
            </a:r>
            <a:r>
              <a:rPr lang="as-IN" sz="1600" dirty="0">
                <a:solidFill>
                  <a:schemeClr val="tx1"/>
                </a:solidFill>
              </a:rPr>
              <a:t> ও </a:t>
            </a:r>
            <a:r>
              <a:rPr lang="as-IN" sz="1600" dirty="0">
                <a:solidFill>
                  <a:schemeClr val="tx1"/>
                </a:solidFill>
                <a:hlinkClick r:id="rId5" tooltip="কম্পিউটার সফটওয়্যার"/>
              </a:rPr>
              <a:t>সফটওয়্যার</a:t>
            </a:r>
            <a:r>
              <a:rPr lang="as-IN" sz="1600" dirty="0">
                <a:solidFill>
                  <a:schemeClr val="tx1"/>
                </a:solidFill>
              </a:rPr>
              <a:t> এবং কম্পিউটার প্রোগ্রামের জন্যে সাধারণ সেবা সরবরাহ করে। অপারেটিং সিস্টেম কম্পিউটার ও ব্যহারকারীদের ইনপুট নেয় এবং বিভিন্ন টাস্ক ও কম্পিউটারের অভ্যন্তরীণ সিস্টেম সম্পদগুলি বণ্টন ও ব্যবস্থাপনা করে ব্যবহারকারী ও অন্যান্য প্রোগ্রামকে সেবা প্রদান করে। </a:t>
            </a:r>
            <a:r>
              <a:rPr lang="as-IN" sz="1600" u="sng" dirty="0">
                <a:solidFill>
                  <a:schemeClr val="tx1"/>
                </a:solidFill>
                <a:hlinkClick r:id="rId6"/>
              </a:rPr>
              <a:t>মেমরি</a:t>
            </a:r>
            <a:r>
              <a:rPr lang="as-IN" sz="1600" dirty="0">
                <a:solidFill>
                  <a:schemeClr val="tx1"/>
                </a:solidFill>
              </a:rPr>
              <a:t> বণ্টন ও নিয়ন্ত্রণ, সিস্টেম অণুরোধগুলির অগ্রাধিকার নির্ণয়, ইনপুট ও আউটপুট ডিভাইস নিয়ন্ত্রণ, </a:t>
            </a:r>
            <a:r>
              <a:rPr lang="as-IN" sz="1600" b="1" dirty="0">
                <a:solidFill>
                  <a:schemeClr val="tx1"/>
                </a:solidFill>
              </a:rPr>
              <a:t>কম্পিউটার নেটওয়ার্কিং</a:t>
            </a:r>
            <a:r>
              <a:rPr lang="as-IN" sz="1600" dirty="0">
                <a:solidFill>
                  <a:schemeClr val="tx1"/>
                </a:solidFill>
              </a:rPr>
              <a:t> ও ফাইল সিস্টেম ব্যবস্থাপনা ইত্যাদি অপারেটিং সিস্টেমের কাজ। </a:t>
            </a:r>
            <a:r>
              <a:rPr lang="as-IN" sz="1600" dirty="0">
                <a:solidFill>
                  <a:schemeClr val="tx1"/>
                </a:solidFill>
                <a:hlinkClick r:id="rId7" tooltip="উইন্ডোজ"/>
              </a:rPr>
              <a:t>উইন্ডোজ</a:t>
            </a:r>
            <a:r>
              <a:rPr lang="as-IN" sz="1600" dirty="0">
                <a:solidFill>
                  <a:schemeClr val="tx1"/>
                </a:solidFill>
              </a:rPr>
              <a:t>, </a:t>
            </a:r>
            <a:r>
              <a:rPr lang="as-IN" sz="1600" dirty="0">
                <a:solidFill>
                  <a:schemeClr val="tx1"/>
                </a:solidFill>
                <a:hlinkClick r:id="rId8" tooltip="উবুন্টু (লিনাক্স ডিস্ট্রিবিউশন)"/>
              </a:rPr>
              <a:t>উবুন্টু</a:t>
            </a:r>
            <a:r>
              <a:rPr lang="as-IN" sz="1600" dirty="0">
                <a:solidFill>
                  <a:schemeClr val="tx1"/>
                </a:solidFill>
              </a:rPr>
              <a:t>, </a:t>
            </a:r>
            <a:r>
              <a:rPr lang="as-IN" sz="1600" dirty="0">
                <a:solidFill>
                  <a:schemeClr val="tx1"/>
                </a:solidFill>
                <a:hlinkClick r:id="rId9" tooltip="আইওএস"/>
              </a:rPr>
              <a:t>আইওএস</a:t>
            </a:r>
            <a:r>
              <a:rPr lang="as-IN" sz="1600" dirty="0">
                <a:solidFill>
                  <a:schemeClr val="tx1"/>
                </a:solidFill>
              </a:rPr>
              <a:t>, </a:t>
            </a:r>
            <a:r>
              <a:rPr lang="as-IN" sz="1600" dirty="0">
                <a:solidFill>
                  <a:schemeClr val="tx1"/>
                </a:solidFill>
                <a:hlinkClick r:id="rId10" tooltip="ক্রোম ওএস"/>
              </a:rPr>
              <a:t>ক্রোম ওএস</a:t>
            </a:r>
            <a:r>
              <a:rPr lang="as-IN" sz="1600" dirty="0">
                <a:solidFill>
                  <a:schemeClr val="tx1"/>
                </a:solidFill>
              </a:rPr>
              <a:t>, </a:t>
            </a:r>
            <a:r>
              <a:rPr lang="as-IN" sz="1600" dirty="0">
                <a:solidFill>
                  <a:schemeClr val="tx1"/>
                </a:solidFill>
                <a:hlinkClick r:id="rId11" tooltip="ম্যাক ওএস"/>
              </a:rPr>
              <a:t>ম্যাক ওএস</a:t>
            </a:r>
            <a:r>
              <a:rPr lang="as-IN" sz="1600" dirty="0">
                <a:solidFill>
                  <a:schemeClr val="tx1"/>
                </a:solidFill>
              </a:rPr>
              <a:t> ও </a:t>
            </a:r>
            <a:r>
              <a:rPr lang="as-IN" sz="1600" dirty="0">
                <a:solidFill>
                  <a:schemeClr val="tx1"/>
                </a:solidFill>
                <a:hlinkClick r:id="rId12" tooltip="এনড্রয়েড চালিত মোবাইলের তালিকা"/>
              </a:rPr>
              <a:t>অ্যান্ড্রয়েড</a:t>
            </a:r>
            <a:r>
              <a:rPr lang="as-IN" sz="1600" dirty="0">
                <a:solidFill>
                  <a:schemeClr val="tx1"/>
                </a:solidFill>
              </a:rPr>
              <a:t> প্রচলিত কয়েকটি অপারেটিং সিস্টেম। অপারেটিং সিস্টেম অ্যাপ্লিকেশন প্রোগ্রামগুলি চালাবার জন্য পরিবেশ তৈরি করে। ব্যবহারকারীর কাছে অপারেটিং সিস্টেমের সবচেয়ে দৃশ্যমান রূপ হল কম্পিউটারের </a:t>
            </a:r>
            <a:r>
              <a:rPr lang="as-IN" sz="1600" dirty="0">
                <a:solidFill>
                  <a:schemeClr val="tx1"/>
                </a:solidFill>
                <a:hlinkClick r:id="rId13" tooltip="ব্যবহারকারী ইন্টারফেস"/>
              </a:rPr>
              <a:t>ব্যবহারকারী ইন্টারফেস</a:t>
            </a:r>
            <a:r>
              <a:rPr lang="as-IN" sz="1600" dirty="0">
                <a:solidFill>
                  <a:schemeClr val="tx1"/>
                </a:solidFill>
              </a:rPr>
              <a:t>।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641771" y="1894113"/>
            <a:ext cx="4349932" cy="3762103"/>
          </a:xfrm>
          <a:prstGeom prst="rect">
            <a:avLst/>
          </a:prstGeom>
          <a:blipFill dpi="0"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188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35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91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32045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86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Calibri</vt:lpstr>
      <vt:lpstr>Franklin Gothic Book</vt:lpstr>
      <vt:lpstr>SutonnyMJ</vt:lpstr>
      <vt:lpstr>SutonnyOMJ</vt:lpstr>
      <vt:lpstr>Vrinda</vt:lpstr>
      <vt:lpstr>Wingdings</vt:lpstr>
      <vt:lpstr>Crop</vt:lpstr>
      <vt:lpstr>Operating System</vt:lpstr>
      <vt:lpstr>Class Content :</vt:lpstr>
      <vt:lpstr>অপারেটিং সিস্টেম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2024-01-24T09:07:07Z</dcterms:created>
  <dcterms:modified xsi:type="dcterms:W3CDTF">2024-01-24T09:52:00Z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